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446413fa0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446413fa0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446413fa0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446413fa0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446413fa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446413fa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446413fa0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446413fa0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446413fa0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446413fa0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446413fa0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446413fa0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446413fa0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446413fa0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446413fa0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446413fa0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446413fa0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446413fa0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446413fa0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446413fa0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nda-mn-5.weebly.com/" TargetMode="External"/><Relationship Id="rId4" Type="http://schemas.openxmlformats.org/officeDocument/2006/relationships/hyperlink" Target="mailto:jdysart@nda-mn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0" y="816425"/>
            <a:ext cx="5783400" cy="183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Welcome to </a:t>
            </a:r>
            <a:endParaRPr sz="5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5th Grade!</a:t>
            </a:r>
            <a:endParaRPr sz="53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2021-2022 edition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1103375" y="1248425"/>
            <a:ext cx="6737700" cy="3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5A6BD"/>
              </a:buClr>
              <a:buSzPts val="2200"/>
              <a:buChar char="●"/>
            </a:pPr>
            <a:r>
              <a:rPr lang="en" sz="2200">
                <a:solidFill>
                  <a:srgbClr val="D5A6BD"/>
                </a:solidFill>
              </a:rPr>
              <a:t>American History, Citizenship Skills, Geography, Map Skills, Economics, World Cultures, Social Studies Skills</a:t>
            </a:r>
            <a:endParaRPr sz="2200">
              <a:solidFill>
                <a:srgbClr val="D5A6BD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2200"/>
              <a:buChar char="●"/>
            </a:pPr>
            <a:r>
              <a:rPr lang="en" sz="2200">
                <a:solidFill>
                  <a:srgbClr val="D5A6BD"/>
                </a:solidFill>
              </a:rPr>
              <a:t>Learning activities include reading, writing, a variety of projects, research and assessments</a:t>
            </a:r>
            <a:endParaRPr sz="2200">
              <a:solidFill>
                <a:srgbClr val="D5A6BD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2200"/>
              <a:buChar char="●"/>
            </a:pPr>
            <a:r>
              <a:rPr lang="en" sz="2200">
                <a:solidFill>
                  <a:srgbClr val="D5A6BD"/>
                </a:solidFill>
              </a:rPr>
              <a:t>Social Studies: </a:t>
            </a:r>
            <a:r>
              <a:rPr i="1" lang="en" sz="2200">
                <a:solidFill>
                  <a:srgbClr val="D5A6BD"/>
                </a:solidFill>
              </a:rPr>
              <a:t>Kids Discover the United States</a:t>
            </a:r>
            <a:r>
              <a:rPr lang="en" sz="2200">
                <a:solidFill>
                  <a:srgbClr val="D5A6BD"/>
                </a:solidFill>
              </a:rPr>
              <a:t> textbook</a:t>
            </a:r>
            <a:endParaRPr sz="2200">
              <a:solidFill>
                <a:srgbClr val="D5A6BD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2200"/>
              <a:buChar char="●"/>
            </a:pPr>
            <a:r>
              <a:rPr lang="en" sz="2200">
                <a:solidFill>
                  <a:srgbClr val="D5A6BD"/>
                </a:solidFill>
              </a:rPr>
              <a:t>Weekly Geography quizzes</a:t>
            </a:r>
            <a:endParaRPr sz="2200">
              <a:solidFill>
                <a:srgbClr val="D5A6BD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2200"/>
              <a:buChar char="●"/>
            </a:pPr>
            <a:r>
              <a:rPr lang="en" sz="2200">
                <a:solidFill>
                  <a:srgbClr val="D5A6BD"/>
                </a:solidFill>
              </a:rPr>
              <a:t>Biweekly current events</a:t>
            </a:r>
            <a:endParaRPr sz="2200">
              <a:solidFill>
                <a:srgbClr val="D5A6BD"/>
              </a:solidFill>
            </a:endParaRPr>
          </a:p>
          <a:p>
            <a:pPr indent="0" lvl="0" marL="0" rtl="0" algn="l">
              <a:spcBef>
                <a:spcPts val="35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1831150" y="340400"/>
            <a:ext cx="58104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D5A6BD"/>
                </a:solidFill>
              </a:rPr>
              <a:t>Social Studies</a:t>
            </a:r>
            <a:endParaRPr sz="4800">
              <a:solidFill>
                <a:srgbClr val="D5A6B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075" y="152400"/>
            <a:ext cx="1164175" cy="139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1100"/>
            <a:ext cx="1164175" cy="13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Please check our class website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https://nda-mn-5.weebly.com/</a:t>
            </a:r>
            <a:r>
              <a:rPr lang="en" sz="2000"/>
              <a:t> which will have updates on what we’ve been working on, what’s coming up, reminders, photos, and projects.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Feel free to contact me any time if you have questions, comments, or concerns:  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jdysart@nda-mn.org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 flipH="1">
            <a:off x="746275" y="851425"/>
            <a:ext cx="7674600" cy="26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There are many things to look forward to in 5th grade like...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1185550" y="680800"/>
            <a:ext cx="7148400" cy="3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Char char="●"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Lockers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Char char="●"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Band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Char char="●"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Letter Grades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Char char="●"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Assignment Board &amp; Assignment Notebooks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Other changes this year:</a:t>
            </a:r>
            <a:endParaRPr sz="3200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084675" y="1352950"/>
            <a:ext cx="7671600" cy="3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Lunch &amp; recess with 3rd &amp; 4th grade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Traveling to specialists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Participation at Mass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Extra cleaning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Snack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for some curriculum!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2101125" y="1291075"/>
            <a:ext cx="62796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lang="en" sz="3000">
                <a:solidFill>
                  <a:srgbClr val="FFFF00"/>
                </a:solidFill>
              </a:rPr>
              <a:t>Daily Prayer</a:t>
            </a:r>
            <a:endParaRPr sz="3000">
              <a:solidFill>
                <a:srgbClr val="FFFF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lang="en" sz="3000">
                <a:solidFill>
                  <a:srgbClr val="FFFF00"/>
                </a:solidFill>
              </a:rPr>
              <a:t>Weekly Mass participation</a:t>
            </a:r>
            <a:endParaRPr sz="3000">
              <a:solidFill>
                <a:srgbClr val="FFFF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lang="en" sz="3000">
                <a:solidFill>
                  <a:srgbClr val="FFFF00"/>
                </a:solidFill>
              </a:rPr>
              <a:t>Class mass planning</a:t>
            </a:r>
            <a:endParaRPr sz="3000">
              <a:solidFill>
                <a:srgbClr val="FFFF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lang="en" sz="3000">
                <a:solidFill>
                  <a:srgbClr val="FFFF00"/>
                </a:solidFill>
              </a:rPr>
              <a:t>Textbook, class discussion, worksheets/homework</a:t>
            </a:r>
            <a:endParaRPr sz="3000">
              <a:solidFill>
                <a:srgbClr val="FFFF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lang="en" sz="3000">
                <a:solidFill>
                  <a:srgbClr val="FFFF00"/>
                </a:solidFill>
              </a:rPr>
              <a:t>Saint report, rosary</a:t>
            </a:r>
            <a:endParaRPr sz="3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35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596175" y="234775"/>
            <a:ext cx="38364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Religion</a:t>
            </a:r>
            <a:endParaRPr sz="48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93450" y="352150"/>
            <a:ext cx="1420200" cy="1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75" y="352150"/>
            <a:ext cx="1769825" cy="172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7183725" y="504750"/>
            <a:ext cx="1643400" cy="1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5275" y="120225"/>
            <a:ext cx="1071850" cy="195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1651375" y="1016400"/>
            <a:ext cx="64410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2200"/>
              <a:buChar char="●"/>
            </a:pPr>
            <a:r>
              <a:rPr lang="en" sz="2200">
                <a:solidFill>
                  <a:srgbClr val="FF9900"/>
                </a:solidFill>
              </a:rPr>
              <a:t>Houghton Mifflin </a:t>
            </a:r>
            <a:r>
              <a:rPr i="1" lang="en" sz="2200">
                <a:solidFill>
                  <a:srgbClr val="FF9900"/>
                </a:solidFill>
              </a:rPr>
              <a:t>Journeys</a:t>
            </a:r>
            <a:r>
              <a:rPr lang="en" sz="2200">
                <a:solidFill>
                  <a:srgbClr val="FF9900"/>
                </a:solidFill>
              </a:rPr>
              <a:t> textbook and English book to reinforce grammar &amp; writing skills </a:t>
            </a:r>
            <a:endParaRPr sz="2200">
              <a:solidFill>
                <a:srgbClr val="FF99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00"/>
              <a:buChar char="●"/>
            </a:pPr>
            <a:r>
              <a:rPr lang="en" sz="2200">
                <a:solidFill>
                  <a:srgbClr val="FF9900"/>
                </a:solidFill>
              </a:rPr>
              <a:t>Weekly story, workbook pages, grammar, vocabulary and spelling test</a:t>
            </a:r>
            <a:endParaRPr sz="2200">
              <a:solidFill>
                <a:srgbClr val="FF99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00"/>
              <a:buChar char="●"/>
            </a:pPr>
            <a:r>
              <a:rPr lang="en" sz="2200">
                <a:solidFill>
                  <a:srgbClr val="FF9900"/>
                </a:solidFill>
              </a:rPr>
              <a:t>Writing focuses: informational, persuasive, biography, narrative</a:t>
            </a:r>
            <a:endParaRPr sz="2200">
              <a:solidFill>
                <a:srgbClr val="FF99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00"/>
              <a:buChar char="●"/>
            </a:pPr>
            <a:r>
              <a:rPr lang="en" sz="2200">
                <a:solidFill>
                  <a:srgbClr val="FF9900"/>
                </a:solidFill>
              </a:rPr>
              <a:t>Book reports: one each trimester</a:t>
            </a:r>
            <a:endParaRPr sz="2200">
              <a:solidFill>
                <a:srgbClr val="FF99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00"/>
              <a:buChar char="●"/>
            </a:pPr>
            <a:r>
              <a:rPr lang="en" sz="2200">
                <a:solidFill>
                  <a:srgbClr val="FF9900"/>
                </a:solidFill>
              </a:rPr>
              <a:t>Reading journals</a:t>
            </a:r>
            <a:endParaRPr sz="22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35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2077650" y="187800"/>
            <a:ext cx="50475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9900"/>
                </a:solidFill>
              </a:rPr>
              <a:t>Language Arts</a:t>
            </a:r>
            <a:endParaRPr sz="48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275" y="375625"/>
            <a:ext cx="12668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8300" y="1515300"/>
            <a:ext cx="70485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25" y="3643500"/>
            <a:ext cx="158115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1373350" y="1387925"/>
            <a:ext cx="6855000" cy="3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ts val="2400"/>
              <a:buChar char="●"/>
            </a:pPr>
            <a:r>
              <a:rPr i="1" lang="en" sz="2400">
                <a:solidFill>
                  <a:srgbClr val="00FF00"/>
                </a:solidFill>
              </a:rPr>
              <a:t>Math Expressions</a:t>
            </a:r>
            <a:r>
              <a:rPr lang="en" sz="2400">
                <a:solidFill>
                  <a:srgbClr val="00FF00"/>
                </a:solidFill>
              </a:rPr>
              <a:t> from Houghton Mifflin</a:t>
            </a:r>
            <a:endParaRPr sz="2400">
              <a:solidFill>
                <a:srgbClr val="00FF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Char char="●"/>
            </a:pPr>
            <a:r>
              <a:rPr lang="en" sz="2400">
                <a:solidFill>
                  <a:srgbClr val="00FF00"/>
                </a:solidFill>
              </a:rPr>
              <a:t>Whole number operations, place value, fractions, decimals, measurement, geometry</a:t>
            </a:r>
            <a:endParaRPr sz="2400">
              <a:solidFill>
                <a:srgbClr val="00FF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Char char="●"/>
            </a:pPr>
            <a:r>
              <a:rPr lang="en" sz="2400">
                <a:solidFill>
                  <a:srgbClr val="00FF00"/>
                </a:solidFill>
              </a:rPr>
              <a:t>There will be practice problems and review problems daily - these will be homework if not completed at school</a:t>
            </a:r>
            <a:endParaRPr sz="2400">
              <a:solidFill>
                <a:srgbClr val="00FF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Char char="●"/>
            </a:pPr>
            <a:r>
              <a:rPr lang="en" sz="2400">
                <a:solidFill>
                  <a:srgbClr val="00FF00"/>
                </a:solidFill>
              </a:rPr>
              <a:t>Assessments for each unit</a:t>
            </a:r>
            <a:endParaRPr sz="24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35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2018950" y="399100"/>
            <a:ext cx="5012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FF00"/>
                </a:solidFill>
              </a:rPr>
              <a:t>Math	</a:t>
            </a:r>
            <a:endParaRPr sz="48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3194" y="199825"/>
            <a:ext cx="1600683" cy="14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950" y="142963"/>
            <a:ext cx="1209400" cy="145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234775" y="1455525"/>
            <a:ext cx="7524300" cy="3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14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9CB9C"/>
              </a:buClr>
              <a:buSzPts val="2250"/>
              <a:buChar char="●"/>
            </a:pPr>
            <a:r>
              <a:rPr lang="en" sz="2250">
                <a:solidFill>
                  <a:srgbClr val="F9CB9C"/>
                </a:solidFill>
              </a:rPr>
              <a:t>The Nature of Science, Design &amp; Function, Properties of Matter, Forces &amp; Motion, Growth &amp; Survival, Ecosystems, The Water Cycle &amp; Weather, Earth &amp; Space</a:t>
            </a:r>
            <a:endParaRPr sz="2250">
              <a:solidFill>
                <a:srgbClr val="F9CB9C"/>
              </a:solidFill>
            </a:endParaRPr>
          </a:p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250"/>
              <a:buChar char="●"/>
            </a:pPr>
            <a:r>
              <a:rPr lang="en" sz="2250">
                <a:solidFill>
                  <a:srgbClr val="F9CB9C"/>
                </a:solidFill>
              </a:rPr>
              <a:t>Textbook, study guides</a:t>
            </a:r>
            <a:endParaRPr sz="2250">
              <a:solidFill>
                <a:srgbClr val="F9CB9C"/>
              </a:solidFill>
            </a:endParaRPr>
          </a:p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250"/>
              <a:buChar char="●"/>
            </a:pPr>
            <a:r>
              <a:rPr lang="en" sz="2250">
                <a:solidFill>
                  <a:srgbClr val="F9CB9C"/>
                </a:solidFill>
              </a:rPr>
              <a:t>Tests and Projects, lab activities</a:t>
            </a:r>
            <a:endParaRPr sz="2250">
              <a:solidFill>
                <a:srgbClr val="F9CB9C"/>
              </a:solidFill>
            </a:endParaRPr>
          </a:p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250"/>
              <a:buChar char="●"/>
            </a:pPr>
            <a:r>
              <a:rPr lang="en" sz="2250">
                <a:solidFill>
                  <a:srgbClr val="F9CB9C"/>
                </a:solidFill>
              </a:rPr>
              <a:t>Current events - about one per month</a:t>
            </a:r>
            <a:endParaRPr sz="2250">
              <a:solidFill>
                <a:srgbClr val="F9CB9C"/>
              </a:solidFill>
            </a:endParaRPr>
          </a:p>
          <a:p>
            <a:pPr indent="0" lvl="0" marL="0" rtl="0" algn="l">
              <a:spcBef>
                <a:spcPts val="35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809925" y="410825"/>
            <a:ext cx="6444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9CB9C"/>
                </a:solidFill>
              </a:rPr>
              <a:t>Science</a:t>
            </a:r>
            <a:endParaRPr sz="4800">
              <a:solidFill>
                <a:srgbClr val="F9CB9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425" y="3187850"/>
            <a:ext cx="2202001" cy="168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8900" y="93900"/>
            <a:ext cx="1292125" cy="19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